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Oswald Medium"/>
      <p:regular r:id="rId14"/>
      <p:bold r:id="rId15"/>
    </p:embeddedFont>
    <p:embeddedFont>
      <p:font typeface="Oswald Light"/>
      <p:regular r:id="rId16"/>
      <p:bold r:id="rId17"/>
    </p:embeddedFont>
    <p:embeddedFont>
      <p:font typeface="Average"/>
      <p:regular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swaldMedium-bold.fntdata"/><Relationship Id="rId14" Type="http://schemas.openxmlformats.org/officeDocument/2006/relationships/font" Target="fonts/OswaldMedium-regular.fntdata"/><Relationship Id="rId17" Type="http://schemas.openxmlformats.org/officeDocument/2006/relationships/font" Target="fonts/OswaldLight-bold.fntdata"/><Relationship Id="rId16" Type="http://schemas.openxmlformats.org/officeDocument/2006/relationships/font" Target="fonts/OswaldLight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regular.fntdata"/><Relationship Id="rId6" Type="http://schemas.openxmlformats.org/officeDocument/2006/relationships/slide" Target="slides/slide1.xml"/><Relationship Id="rId18" Type="http://schemas.openxmlformats.org/officeDocument/2006/relationships/font" Target="fonts/Averag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2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4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9" name="Google Shape;19;p4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45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10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10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b="0" i="0" sz="18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12.png"/><Relationship Id="rId7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hyperlink" Target="https://www.albertahealthservices.ca/careers/Page12214.aspx" TargetMode="External"/><Relationship Id="rId9" Type="http://schemas.openxmlformats.org/officeDocument/2006/relationships/image" Target="../media/image21.png"/><Relationship Id="rId5" Type="http://schemas.openxmlformats.org/officeDocument/2006/relationships/image" Target="../media/image28.png"/><Relationship Id="rId6" Type="http://schemas.openxmlformats.org/officeDocument/2006/relationships/image" Target="../media/image20.png"/><Relationship Id="rId7" Type="http://schemas.openxmlformats.org/officeDocument/2006/relationships/hyperlink" Target="http://www.youtube.com/watch?v=uA827KUfKrI" TargetMode="External"/><Relationship Id="rId8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19.jp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hyperlink" Target="http://www.youtube.com/watch?v=HbZI2n_epKs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29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CDA2"/>
            </a:gs>
            <a:gs pos="100000">
              <a:srgbClr val="FFFFFF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4029150" y="118275"/>
            <a:ext cx="5027100" cy="21318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360000" dist="104775">
              <a:srgbClr val="073763">
                <a:alpha val="40784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6100">
                <a:solidFill>
                  <a:srgbClr val="073763"/>
                </a:solidFill>
                <a:latin typeface="Oswald Medium"/>
                <a:ea typeface="Oswald Medium"/>
                <a:cs typeface="Oswald Medium"/>
                <a:sym typeface="Oswald Medium"/>
              </a:rPr>
              <a:t>Welcome to </a:t>
            </a:r>
            <a:endParaRPr sz="6100">
              <a:solidFill>
                <a:srgbClr val="073763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6100">
                <a:solidFill>
                  <a:srgbClr val="073763"/>
                </a:solidFill>
                <a:latin typeface="Oswald Medium"/>
                <a:ea typeface="Oswald Medium"/>
                <a:cs typeface="Oswald Medium"/>
                <a:sym typeface="Oswald Medium"/>
              </a:rPr>
              <a:t>Fort McMurray</a:t>
            </a:r>
            <a:endParaRPr sz="6100">
              <a:solidFill>
                <a:srgbClr val="073763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25" y="155800"/>
            <a:ext cx="3665450" cy="478145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3425" y="2445575"/>
            <a:ext cx="4778323" cy="20258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23825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CDA2"/>
            </a:gs>
            <a:gs pos="100000">
              <a:srgbClr val="FFFFFF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1975" y="345260"/>
            <a:ext cx="3883100" cy="13295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300000" dist="57150">
              <a:srgbClr val="000000">
                <a:alpha val="49803"/>
              </a:srgbClr>
            </a:outerShdw>
          </a:effectLst>
        </p:spPr>
      </p:pic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280175" y="670525"/>
            <a:ext cx="43065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392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The scenic drive on AB twinned Hwy 63 or two lane paved Hwy 881 are both through agricultural land followed by the boreal forest is approximately 4 hour drive from Edmonton and 7 hours from Calgary </a:t>
            </a:r>
            <a:endParaRPr sz="1392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Img" id="72" name="Google Shape;72;p15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5290375" y="1179225"/>
            <a:ext cx="3853625" cy="41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7149" y="1821638"/>
            <a:ext cx="3853624" cy="14510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57150">
              <a:srgbClr val="000000">
                <a:alpha val="49803"/>
              </a:srgbClr>
            </a:outerShdw>
          </a:effectLst>
        </p:spPr>
      </p:pic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211300" y="123325"/>
            <a:ext cx="3521400" cy="5472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60000" dist="47625">
              <a:srgbClr val="073763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0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LOCATION AND TRAVEL</a:t>
            </a:r>
            <a:endParaRPr sz="1700"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175" y="3291900"/>
            <a:ext cx="4355624" cy="1482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57150">
              <a:srgbClr val="000000">
                <a:alpha val="49803"/>
              </a:srgbClr>
            </a:outerShdw>
          </a:effectLst>
        </p:spPr>
      </p:pic>
      <p:sp>
        <p:nvSpPr>
          <p:cNvPr id="76" name="Google Shape;76;p15"/>
          <p:cNvSpPr txBox="1"/>
          <p:nvPr/>
        </p:nvSpPr>
        <p:spPr>
          <a:xfrm>
            <a:off x="4872200" y="207425"/>
            <a:ext cx="1357200" cy="237600"/>
          </a:xfrm>
          <a:prstGeom prst="rect">
            <a:avLst/>
          </a:prstGeom>
          <a:gradFill>
            <a:gsLst>
              <a:gs pos="0">
                <a:srgbClr val="A6CDA2"/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371475" rotWithShape="0" algn="bl" dir="6480000" dist="85725">
              <a:srgbClr val="007B70">
                <a:alpha val="40784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Airport</a:t>
            </a:r>
            <a:endParaRPr b="1" i="0" sz="10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562425" y="2938275"/>
            <a:ext cx="1059300" cy="237600"/>
          </a:xfrm>
          <a:prstGeom prst="rect">
            <a:avLst/>
          </a:prstGeom>
          <a:gradFill>
            <a:gsLst>
              <a:gs pos="0">
                <a:srgbClr val="A6CDA2"/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371475" rotWithShape="0" algn="bl" dir="6480000" dist="85725">
              <a:srgbClr val="007B70">
                <a:alpha val="40784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Divided Highway</a:t>
            </a:r>
            <a:endParaRPr b="1" i="0" sz="10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4223000" y="3464700"/>
            <a:ext cx="1104000" cy="237600"/>
          </a:xfrm>
          <a:prstGeom prst="rect">
            <a:avLst/>
          </a:prstGeom>
          <a:gradFill>
            <a:gsLst>
              <a:gs pos="0">
                <a:srgbClr val="A6CDA2"/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371475" rotWithShape="0" algn="bl" dir="6480000" dist="85725">
              <a:srgbClr val="007B70">
                <a:alpha val="40784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City Centre</a:t>
            </a:r>
            <a:endParaRPr b="1" i="0" sz="10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CDA2"/>
            </a:gs>
            <a:gs pos="100000">
              <a:srgbClr val="FFFFFF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uality of life in Fort McMurray Wood Buffalo infographic" id="83" name="Google Shape;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800" y="2158800"/>
            <a:ext cx="4701550" cy="2878675"/>
          </a:xfrm>
          <a:prstGeom prst="rect">
            <a:avLst/>
          </a:prstGeom>
          <a:noFill/>
          <a:ln cap="flat" cmpd="sng" w="9525">
            <a:solidFill>
              <a:srgbClr val="2FCAA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292675" y="754696"/>
            <a:ext cx="4968300" cy="11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135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The population of Fort McMurray is about 106,059</a:t>
            </a:r>
            <a:r>
              <a:rPr lang="en" sz="5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(2021)</a:t>
            </a:r>
            <a:r>
              <a:rPr lang="en" sz="175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135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and the quality of life that’s really worth mentioning. Our community is safe, diverse and affordable. We are home to a vibrant arts and cultural scene with an abundance of nature, space to move and room to thrive never ceases to amaze.</a:t>
            </a:r>
            <a:endParaRPr sz="135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292675" y="231800"/>
            <a:ext cx="3521400" cy="5229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47625">
              <a:srgbClr val="073763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0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LIFESTYLE</a:t>
            </a:r>
            <a:endParaRPr sz="3100"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3825" y="2832875"/>
            <a:ext cx="3446349" cy="1939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73763">
                <a:alpha val="49803"/>
              </a:srgbClr>
            </a:outerShdw>
          </a:effectLst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4469" y="357775"/>
            <a:ext cx="3146648" cy="2089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73763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CDA2"/>
            </a:gs>
            <a:gs pos="100000">
              <a:srgbClr val="FFFFFF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286675" y="65050"/>
            <a:ext cx="6298200" cy="10257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47625">
              <a:srgbClr val="073763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306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NORTHERN</a:t>
            </a:r>
            <a:r>
              <a:rPr lang="en" sz="3067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 LIGHTS REGIONAL </a:t>
            </a:r>
            <a:endParaRPr sz="3067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3067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HEALTH CENTRE</a:t>
            </a:r>
            <a:endParaRPr sz="1865"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8500" y="689150"/>
            <a:ext cx="5785124" cy="2108226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21000000" dist="171450">
              <a:srgbClr val="073763">
                <a:alpha val="31764"/>
              </a:srgbClr>
            </a:outerShdw>
          </a:effectLst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b="0" l="40140" r="0" t="0"/>
          <a:stretch/>
        </p:blipFill>
        <p:spPr>
          <a:xfrm>
            <a:off x="2025050" y="2571750"/>
            <a:ext cx="3139576" cy="220780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580000" dist="171450">
              <a:srgbClr val="073763">
                <a:alpha val="41960"/>
              </a:srgbClr>
            </a:outerShdw>
          </a:effectLst>
        </p:spPr>
      </p:pic>
      <p:sp>
        <p:nvSpPr>
          <p:cNvPr id="95" name="Google Shape;95;p17"/>
          <p:cNvSpPr txBox="1"/>
          <p:nvPr/>
        </p:nvSpPr>
        <p:spPr>
          <a:xfrm>
            <a:off x="286675" y="1090750"/>
            <a:ext cx="2923200" cy="3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Specialties:</a:t>
            </a:r>
            <a:endParaRPr b="1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Internal Medicine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Ob/Gyn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Ophthalmology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Orthopedics, Trauma &amp; Spine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Adult &amp; Child Psychiatry, Addictions &amp; Mental Health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Pediatrics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Emergency Department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Geriatric Medicine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Hospital Medicine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Critical Care Medicine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General Surgery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Urology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Radiology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Anesthesia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Palliative Care &amp; Oncology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Long-Term Care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73763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B5394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5336250" y="2842025"/>
            <a:ext cx="1613700" cy="2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Outpatient Services:</a:t>
            </a:r>
            <a:endParaRPr b="1" i="0" sz="12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Wound Clinic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Endoscopy/colposcopy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Minor Surgery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Infusion Clinic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Orthopedic Clinic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Emergency Department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Allied Health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APL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B5394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6987450" y="3034450"/>
            <a:ext cx="2020200" cy="17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Satellite Oncology Clinic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(Collaboration with Cross Cancer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Institute)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Satellite Dialysis Clinic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(Collaboration with Alberta Renal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Program)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Diagnostic Imaging (X-Ray, CT,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Ultrasound, MRI, Mammography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and Fluoroscopy)</a:t>
            </a:r>
            <a:endParaRPr b="0" i="0" sz="1100" u="none" cap="none" strike="noStrike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CDA2"/>
            </a:gs>
            <a:gs pos="100000">
              <a:srgbClr val="FFFFFF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161575" y="182475"/>
            <a:ext cx="8520600" cy="6261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47625">
              <a:srgbClr val="073763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60">
                <a:solidFill>
                  <a:srgbClr val="073763"/>
                </a:solidFill>
              </a:rPr>
              <a:t>WILLOW </a:t>
            </a:r>
            <a:r>
              <a:rPr lang="en">
                <a:solidFill>
                  <a:srgbClr val="073763"/>
                </a:solidFill>
              </a:rPr>
              <a:t>SQUARE</a:t>
            </a:r>
            <a:r>
              <a:rPr lang="en" sz="3060">
                <a:solidFill>
                  <a:srgbClr val="073763"/>
                </a:solidFill>
              </a:rPr>
              <a:t> CONTINUING CARE</a:t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845600" y="808575"/>
            <a:ext cx="3821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108 bed continuing care centre that operates as a campus model with support services extending from NLRHC</a:t>
            </a:r>
            <a:endParaRPr sz="11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Three levels of care:</a:t>
            </a:r>
            <a:endParaRPr sz="11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Oswald"/>
              <a:buChar char="●"/>
            </a:pPr>
            <a:r>
              <a:rPr lang="en" sz="1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DSL 4D</a:t>
            </a:r>
            <a:endParaRPr sz="11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Oswald"/>
              <a:buChar char="●"/>
            </a:pPr>
            <a:r>
              <a:rPr lang="en" sz="1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Dementia Care</a:t>
            </a:r>
            <a:endParaRPr sz="11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Oswald"/>
              <a:buChar char="●"/>
            </a:pPr>
            <a:r>
              <a:rPr lang="en" sz="1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LTC</a:t>
            </a:r>
            <a:endParaRPr sz="11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1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525" y="2321525"/>
            <a:ext cx="3708875" cy="2097351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3600000" dist="171450">
              <a:srgbClr val="073763">
                <a:alpha val="35686"/>
              </a:srgbClr>
            </a:outerShdw>
          </a:effectLst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0275" y="458300"/>
            <a:ext cx="2795750" cy="1958425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21000000" dist="171450">
              <a:srgbClr val="073763">
                <a:alpha val="35686"/>
              </a:srgbClr>
            </a:outerShdw>
          </a:effectLst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6925" y="2609227"/>
            <a:ext cx="3627550" cy="2296250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5580000" dist="171450">
              <a:srgbClr val="073763">
                <a:alpha val="35686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CDA2"/>
            </a:gs>
            <a:gs pos="100000">
              <a:srgbClr val="FFFFFF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791" y="3823975"/>
            <a:ext cx="2533460" cy="1061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73763">
                <a:alpha val="49803"/>
              </a:srgbClr>
            </a:outerShdw>
          </a:effectLst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9050" y="559175"/>
            <a:ext cx="3533249" cy="1627776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19050">
              <a:srgbClr val="073763">
                <a:alpha val="49803"/>
              </a:srgbClr>
            </a:outerShdw>
          </a:effectLst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800" y="763675"/>
            <a:ext cx="4411475" cy="26223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73763">
                <a:alpha val="49803"/>
              </a:srgbClr>
            </a:outerShdw>
          </a:effectLst>
        </p:spPr>
      </p:pic>
      <p:sp>
        <p:nvSpPr>
          <p:cNvPr id="114" name="Google Shape;114;p19"/>
          <p:cNvSpPr txBox="1"/>
          <p:nvPr/>
        </p:nvSpPr>
        <p:spPr>
          <a:xfrm>
            <a:off x="186800" y="43600"/>
            <a:ext cx="4382400" cy="5727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47625">
              <a:srgbClr val="073763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ACTIVITIES AND AMENITIES</a:t>
            </a:r>
            <a:endParaRPr b="0" i="0" sz="30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418225" y="3304850"/>
            <a:ext cx="3435900" cy="638100"/>
          </a:xfrm>
          <a:prstGeom prst="rect">
            <a:avLst/>
          </a:prstGeom>
          <a:gradFill>
            <a:gsLst>
              <a:gs pos="0">
                <a:srgbClr val="A6CDA2"/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371475" rotWithShape="0" algn="bl" dir="6480000" dist="85725">
              <a:srgbClr val="007B70">
                <a:alpha val="40784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MACDONALD ISLAND PARK</a:t>
            </a:r>
            <a:endParaRPr b="1" i="0" sz="18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82913" y="3842913"/>
            <a:ext cx="1537975" cy="1023468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73763">
                <a:alpha val="49803"/>
              </a:srgbClr>
            </a:outerShdw>
          </a:effectLst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83575" y="2530325"/>
            <a:ext cx="4006274" cy="2262199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73763">
                <a:alpha val="49803"/>
              </a:srgbClr>
            </a:outerShdw>
          </a:effectLst>
        </p:spPr>
      </p:pic>
      <p:sp>
        <p:nvSpPr>
          <p:cNvPr id="118" name="Google Shape;118;p19"/>
          <p:cNvSpPr txBox="1"/>
          <p:nvPr/>
        </p:nvSpPr>
        <p:spPr>
          <a:xfrm>
            <a:off x="5380075" y="2131375"/>
            <a:ext cx="3327300" cy="477900"/>
          </a:xfrm>
          <a:prstGeom prst="rect">
            <a:avLst/>
          </a:prstGeom>
          <a:gradFill>
            <a:gsLst>
              <a:gs pos="0">
                <a:srgbClr val="A6CDA2"/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371475" rotWithShape="0" algn="bl" dir="6480000" dist="85725">
              <a:srgbClr val="007B70">
                <a:alpha val="40784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KEYANO COLLEGE</a:t>
            </a:r>
            <a:endParaRPr b="1" i="0" sz="18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CDA2"/>
            </a:gs>
            <a:gs pos="100000">
              <a:srgbClr val="FFFFFF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6225" y="2048950"/>
            <a:ext cx="1594900" cy="1210850"/>
          </a:xfrm>
          <a:prstGeom prst="rect">
            <a:avLst/>
          </a:prstGeom>
          <a:noFill/>
          <a:ln>
            <a:noFill/>
          </a:ln>
          <a:effectLst>
            <a:outerShdw blurRad="328613" rotWithShape="0" algn="bl" dir="4800000" dist="66675">
              <a:srgbClr val="073763">
                <a:alpha val="38823"/>
              </a:srgbClr>
            </a:outerShdw>
          </a:effectLst>
        </p:spPr>
      </p:pic>
      <p:sp>
        <p:nvSpPr>
          <p:cNvPr id="124" name="Google Shape;124;p20"/>
          <p:cNvSpPr txBox="1"/>
          <p:nvPr/>
        </p:nvSpPr>
        <p:spPr>
          <a:xfrm>
            <a:off x="234675" y="149925"/>
            <a:ext cx="2618700" cy="5727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47625">
              <a:srgbClr val="073763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LIVE AND WORK</a:t>
            </a:r>
            <a:endParaRPr b="0" i="0" sz="30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234675" y="722625"/>
            <a:ext cx="5251800" cy="27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en" sz="185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Discover Northern Alberta Incentives</a:t>
            </a:r>
            <a:endParaRPr b="0" i="0" sz="185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t/>
            </a:r>
            <a:endParaRPr b="0" i="0" sz="65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The Northern Incentives Program is comprised of non-pensionable allowances tailored uniquely to employees whose work sites fall within specific geographic areas in Northern Alberta.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The allowances are separate and non-cumulative, and are provided to all employees, including those working with AHS on a temporary basis, as shown below.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NORTHERN ALLOWANCE - FTE $6300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REMOTE RETENTION ALLOWANCE - FTE $3000	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FORT MCMURRAY ALLOWANCE - FTE $12,480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TRAVEL REIMBURSEMENT - 1 ROUND TRIP PER YEAR WITHIN ALBERTA</a:t>
            </a:r>
            <a:endParaRPr b="0" i="0" sz="1100" u="none" cap="none" strike="noStrike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b="0" i="0" lang="en" sz="650" u="none" cap="none" strike="noStrike">
                <a:solidFill>
                  <a:srgbClr val="005E85"/>
                </a:solidFill>
                <a:latin typeface="Oswald"/>
                <a:ea typeface="Oswald"/>
                <a:cs typeface="Oswald"/>
                <a:sym typeface="Oswald"/>
              </a:rPr>
              <a:t>(</a:t>
            </a:r>
            <a:r>
              <a:rPr b="0" i="0" lang="en" sz="650" u="sng" cap="none" strike="noStrike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https://www.albertahealthservices.ca/careers/Page12214.aspx</a:t>
            </a:r>
            <a:r>
              <a:rPr b="0" i="0" lang="en" sz="650" u="none" cap="none" strike="noStrike">
                <a:solidFill>
                  <a:srgbClr val="005E85"/>
                </a:solidFill>
                <a:latin typeface="Oswald"/>
                <a:ea typeface="Oswald"/>
                <a:cs typeface="Oswald"/>
                <a:sym typeface="Oswald"/>
              </a:rPr>
              <a:t>)</a:t>
            </a:r>
            <a:endParaRPr b="0" i="0" sz="1800" u="none" cap="none" strike="noStrike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70450" y="138200"/>
            <a:ext cx="2239050" cy="3371735"/>
          </a:xfrm>
          <a:prstGeom prst="rect">
            <a:avLst/>
          </a:prstGeom>
          <a:noFill/>
          <a:ln>
            <a:noFill/>
          </a:ln>
          <a:effectLst>
            <a:outerShdw blurRad="328613" rotWithShape="0" algn="bl" dir="4800000" dist="66675">
              <a:srgbClr val="073763">
                <a:alpha val="38823"/>
              </a:srgbClr>
            </a:outerShdw>
          </a:effectLst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7325" y="3509925"/>
            <a:ext cx="1945975" cy="1094625"/>
          </a:xfrm>
          <a:prstGeom prst="rect">
            <a:avLst/>
          </a:prstGeom>
          <a:noFill/>
          <a:ln>
            <a:noFill/>
          </a:ln>
          <a:effectLst>
            <a:outerShdw blurRad="328613" rotWithShape="0" algn="bl" dir="4800000" dist="66675">
              <a:srgbClr val="073763">
                <a:alpha val="38823"/>
              </a:srgbClr>
            </a:outerShdw>
          </a:effectLst>
        </p:spPr>
      </p:pic>
      <p:pic>
        <p:nvPicPr>
          <p:cNvPr descr="Economic Opportunity - FMWB Regional Strengths" id="128" name="Google Shape;128;p20" title="FMWB Regional Strengths - Economic Opportunity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02500" y="3054100"/>
            <a:ext cx="3204225" cy="18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11525" y="3825526"/>
            <a:ext cx="2774427" cy="1030950"/>
          </a:xfrm>
          <a:prstGeom prst="rect">
            <a:avLst/>
          </a:prstGeom>
          <a:noFill/>
          <a:ln>
            <a:noFill/>
          </a:ln>
          <a:effectLst>
            <a:outerShdw blurRad="328613" rotWithShape="0" algn="bl" dir="4800000" dist="66675">
              <a:srgbClr val="073763">
                <a:alpha val="38823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CDA2"/>
            </a:gs>
            <a:gs pos="100000">
              <a:srgbClr val="FFFFFF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3050" y="2264924"/>
            <a:ext cx="1677967" cy="2157573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4920000" dist="9525">
              <a:srgbClr val="073763">
                <a:alpha val="70980"/>
              </a:srgbClr>
            </a:outerShdw>
          </a:effectLst>
        </p:spPr>
      </p:pic>
      <p:sp>
        <p:nvSpPr>
          <p:cNvPr id="135" name="Google Shape;135;p21"/>
          <p:cNvSpPr txBox="1"/>
          <p:nvPr>
            <p:ph type="title"/>
          </p:nvPr>
        </p:nvSpPr>
        <p:spPr>
          <a:xfrm>
            <a:off x="970950" y="4492075"/>
            <a:ext cx="7202100" cy="6744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47625">
              <a:srgbClr val="073763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6786"/>
              <a:buNone/>
            </a:pPr>
            <a:r>
              <a:rPr lang="en" sz="3443">
                <a:solidFill>
                  <a:srgbClr val="073763"/>
                </a:solidFill>
              </a:rPr>
              <a:t>Join us and Enjoy the Lifestyle of the North!</a:t>
            </a:r>
            <a:endParaRPr sz="2144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825" y="995913"/>
            <a:ext cx="2219075" cy="2655688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4920000" dist="9525">
              <a:srgbClr val="073763">
                <a:alpha val="70980"/>
              </a:srgbClr>
            </a:outerShdw>
          </a:effectLst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2575" y="216888"/>
            <a:ext cx="1792401" cy="2423977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4920000" dist="9525">
              <a:srgbClr val="073763">
                <a:alpha val="70980"/>
              </a:srgbClr>
            </a:outerShdw>
          </a:effectLst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6">
            <a:alphaModFix/>
          </a:blip>
          <a:srcRect b="19102" l="-6185" r="17563" t="-1946"/>
          <a:stretch/>
        </p:blipFill>
        <p:spPr>
          <a:xfrm>
            <a:off x="571725" y="3273973"/>
            <a:ext cx="1840302" cy="1218099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4920000" dist="9525">
              <a:srgbClr val="073763">
                <a:alpha val="70980"/>
              </a:srgbClr>
            </a:outerShdw>
          </a:effectLst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32238" y="486400"/>
            <a:ext cx="1827225" cy="1461775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4920000" dist="9525">
              <a:srgbClr val="073763">
                <a:alpha val="70980"/>
              </a:srgbClr>
            </a:outerShdw>
          </a:effectLst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61475" y="3010008"/>
            <a:ext cx="1827227" cy="1355191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4920000" dist="9525">
              <a:srgbClr val="073763">
                <a:alpha val="70980"/>
              </a:srgbClr>
            </a:outerShdw>
          </a:effectLst>
        </p:spPr>
      </p:pic>
      <p:pic>
        <p:nvPicPr>
          <p:cNvPr descr="The place we're proud to call home." id="141" name="Google Shape;141;p21" title="Fort McMurray Wood Buffalo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31001" y="1948175"/>
            <a:ext cx="3249425" cy="1827800"/>
          </a:xfrm>
          <a:prstGeom prst="rect">
            <a:avLst/>
          </a:prstGeom>
          <a:noFill/>
          <a:ln cap="flat" cmpd="sng" w="152400">
            <a:solidFill>
              <a:srgbClr val="0D2C4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6075" y="216900"/>
            <a:ext cx="2690100" cy="6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331012" y="317275"/>
            <a:ext cx="1885126" cy="1316125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4920000" dist="9525">
              <a:srgbClr val="073763">
                <a:alpha val="7098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